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1" r:id="rId3"/>
    <p:sldId id="262" r:id="rId4"/>
    <p:sldId id="264" r:id="rId5"/>
    <p:sldId id="266" r:id="rId6"/>
    <p:sldId id="267" r:id="rId7"/>
    <p:sldId id="263" r:id="rId8"/>
    <p:sldId id="257" r:id="rId9"/>
    <p:sldId id="268" r:id="rId10"/>
    <p:sldId id="269" r:id="rId11"/>
    <p:sldId id="275" r:id="rId12"/>
    <p:sldId id="258" r:id="rId13"/>
    <p:sldId id="282" r:id="rId14"/>
    <p:sldId id="299" r:id="rId15"/>
    <p:sldId id="277" r:id="rId16"/>
    <p:sldId id="278" r:id="rId17"/>
    <p:sldId id="279" r:id="rId18"/>
    <p:sldId id="280" r:id="rId19"/>
    <p:sldId id="281" r:id="rId20"/>
    <p:sldId id="283" r:id="rId21"/>
    <p:sldId id="259" r:id="rId22"/>
    <p:sldId id="284" r:id="rId23"/>
    <p:sldId id="285" r:id="rId24"/>
    <p:sldId id="294" r:id="rId25"/>
    <p:sldId id="298" r:id="rId26"/>
    <p:sldId id="295" r:id="rId27"/>
    <p:sldId id="290" r:id="rId28"/>
    <p:sldId id="291" r:id="rId29"/>
    <p:sldId id="300" r:id="rId30"/>
    <p:sldId id="301" r:id="rId31"/>
  </p:sldIdLst>
  <p:sldSz cx="12192000" cy="6858000"/>
  <p:notesSz cx="6858000" cy="9144000"/>
  <p:embeddedFontLst>
    <p:embeddedFont>
      <p:font typeface="72" panose="020B0503030000000003" pitchFamily="3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Rokkitt" pitchFamily="2" charset="77"/>
      <p:regular r:id="rId46"/>
      <p:bold r:id="rId47"/>
    </p:embeddedFont>
    <p:embeddedFont>
      <p:font typeface="Rubik" pitchFamily="2" charset="-79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CBB"/>
    <a:srgbClr val="EF3078"/>
    <a:srgbClr val="BF9000"/>
    <a:srgbClr val="E71E61"/>
    <a:srgbClr val="385723"/>
    <a:srgbClr val="EE9524"/>
    <a:srgbClr val="03A1A4"/>
    <a:srgbClr val="1282A2"/>
    <a:srgbClr val="14151A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4" autoAdjust="0"/>
    <p:restoredTop sz="94953" autoAdjust="0"/>
  </p:normalViewPr>
  <p:slideViewPr>
    <p:cSldViewPr showGuides="1">
      <p:cViewPr>
        <p:scale>
          <a:sx n="80" d="100"/>
          <a:sy n="80" d="100"/>
        </p:scale>
        <p:origin x="176" y="696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>
                <a:solidFill>
                  <a:srgbClr val="212738"/>
                </a:solidFill>
              </a:rPr>
              <a:t>Topic </a:t>
            </a:r>
            <a:r>
              <a:rPr lang="es-MX" dirty="0">
                <a:solidFill>
                  <a:srgbClr val="212738"/>
                </a:solidFill>
              </a:rPr>
              <a:t>8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EF3078"/>
                </a:solidFill>
              </a:rPr>
              <a:t>Loops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75360-EA9F-21B9-23CA-011DB0C0AB6C}"/>
              </a:ext>
            </a:extLst>
          </p:cNvPr>
          <p:cNvSpPr txBox="1"/>
          <p:nvPr/>
        </p:nvSpPr>
        <p:spPr>
          <a:xfrm>
            <a:off x="533400" y="381000"/>
            <a:ext cx="113538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LoopTest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  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main(String[]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    int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bits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1;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    int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maxValues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1;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    while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bits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&lt;= 8)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maxValues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*= 2;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bits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sz="1800" dirty="0">
                <a:solidFill>
                  <a:srgbClr val="2A00FF"/>
                </a:solidFill>
                <a:effectLst/>
                <a:latin typeface="Menlo" panose="020B0609030804020204" pitchFamily="49" charset="0"/>
              </a:rPr>
              <a:t>" bit(s) -&gt; "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maxValues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sz="1800" dirty="0">
                <a:solidFill>
                  <a:srgbClr val="2A00FF"/>
                </a:solidFill>
                <a:effectLst/>
                <a:latin typeface="Menlo" panose="020B0609030804020204" pitchFamily="49" charset="0"/>
              </a:rPr>
              <a:t>" values."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      bits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858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2F8B7-D0EB-43E3-9E95-56DD7FB56D20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EF3078"/>
                </a:solidFill>
              </a:rPr>
              <a:t>Code trace</a:t>
            </a:r>
            <a:endParaRPr lang="en-US" dirty="0">
              <a:solidFill>
                <a:srgbClr val="EF3078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73DF-13FC-409C-9356-314BCD9D4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14445" r="14374" b="50000"/>
          <a:stretch/>
        </p:blipFill>
        <p:spPr>
          <a:xfrm>
            <a:off x="73818" y="1447800"/>
            <a:ext cx="1181338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5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2EF7-2CFF-4E2F-BB31-F96B80A4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Do-while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53BA4-35D7-41D0-B8A2-63D6B0244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93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A5A99-0753-4003-8CFD-C313F8DA0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22"/>
          <a:stretch/>
        </p:blipFill>
        <p:spPr>
          <a:xfrm>
            <a:off x="0" y="3581400"/>
            <a:ext cx="12192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09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A5A99-0753-4003-8CFD-C313F8DA0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b="83333"/>
          <a:stretch/>
        </p:blipFill>
        <p:spPr>
          <a:xfrm>
            <a:off x="381000" y="0"/>
            <a:ext cx="10820400" cy="1143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94784-085B-3D47-546E-6324C66A577F}"/>
              </a:ext>
            </a:extLst>
          </p:cNvPr>
          <p:cNvSpPr txBox="1">
            <a:spLocks/>
          </p:cNvSpPr>
          <p:nvPr/>
        </p:nvSpPr>
        <p:spPr>
          <a:xfrm>
            <a:off x="304800" y="1295400"/>
            <a:ext cx="11582400" cy="5197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Do-whiles are very similar to whiles, with the exception that it will always be executed </a:t>
            </a:r>
            <a:r>
              <a:rPr lang="en-US" u="sng" dirty="0"/>
              <a:t>at least once.</a:t>
            </a: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is because the Boolean condition is evaluated at the end of the loop, instead of at the start. This loops are very useful when validating inputs from the keyboard.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55A53-E715-FA47-5E58-7B136B502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22"/>
          <a:stretch/>
        </p:blipFill>
        <p:spPr>
          <a:xfrm>
            <a:off x="0" y="4343400"/>
            <a:ext cx="12192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5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75E6FD-FEDB-48AC-9B40-356259326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61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B208F-BED0-4927-BCCA-159041826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666"/>
          <a:stretch/>
        </p:blipFill>
        <p:spPr>
          <a:xfrm>
            <a:off x="0" y="0"/>
            <a:ext cx="12192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17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D559DF-496F-4565-A23C-F8A8FCE04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666"/>
          <a:stretch/>
        </p:blipFill>
        <p:spPr>
          <a:xfrm>
            <a:off x="0" y="0"/>
            <a:ext cx="12192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39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FD994E-0900-42C8-9A6B-144CF5A9A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555"/>
          <a:stretch/>
        </p:blipFill>
        <p:spPr>
          <a:xfrm>
            <a:off x="0" y="0"/>
            <a:ext cx="12192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77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33C2BA-DBC5-4540-AF8F-7DDFB9109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555"/>
          <a:stretch/>
        </p:blipFill>
        <p:spPr>
          <a:xfrm>
            <a:off x="0" y="0"/>
            <a:ext cx="12192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85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2E99B-D1D1-4DEA-8A92-0CC43D46F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Loops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10A96-A4A5-454F-8CE4-17C394CA4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3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AAB290-B1D4-46CF-81EC-D35E4F39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48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F6A5-E7AB-42DD-BEA0-8A6D1E84E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 loop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81463-0478-49EB-9923-24202986B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67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83CF7-5E2B-1CC3-B8B0-58CC1E9AB1FB}"/>
              </a:ext>
            </a:extLst>
          </p:cNvPr>
          <p:cNvSpPr txBox="1">
            <a:spLocks/>
          </p:cNvSpPr>
          <p:nvPr/>
        </p:nvSpPr>
        <p:spPr>
          <a:xfrm>
            <a:off x="304800" y="1265586"/>
            <a:ext cx="11582400" cy="5197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For-loops are generally used to repeat a set of instructions a set number of times.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syntax is as follows: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(initialization; condition; update) {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   //body of loop to be repeated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B1284-67A1-9699-6551-2F604369D39F}"/>
              </a:ext>
            </a:extLst>
          </p:cNvPr>
          <p:cNvSpPr txBox="1"/>
          <p:nvPr/>
        </p:nvSpPr>
        <p:spPr>
          <a:xfrm>
            <a:off x="337457" y="458045"/>
            <a:ext cx="60987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1C7C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loops</a:t>
            </a:r>
          </a:p>
        </p:txBody>
      </p:sp>
    </p:spTree>
    <p:extLst>
      <p:ext uri="{BB962C8B-B14F-4D97-AF65-F5344CB8AC3E}">
        <p14:creationId xmlns:p14="http://schemas.microsoft.com/office/powerpoint/2010/main" val="1470007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3F498D-A528-4858-963C-D57F6D6E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54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44F3E-F7BE-4BE5-8136-F35219E9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Example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FBC2F-39F2-4839-8FE7-5D17AB964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64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609558-0F6C-4B68-BC54-D6F8C4461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556"/>
          <a:stretch/>
        </p:blipFill>
        <p:spPr>
          <a:xfrm>
            <a:off x="76200" y="381000"/>
            <a:ext cx="12192000" cy="304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EF094-4F55-9094-2C32-82698AC20DE4}"/>
              </a:ext>
            </a:extLst>
          </p:cNvPr>
          <p:cNvSpPr txBox="1">
            <a:spLocks/>
          </p:cNvSpPr>
          <p:nvPr/>
        </p:nvSpPr>
        <p:spPr>
          <a:xfrm>
            <a:off x="228600" y="3581401"/>
            <a:ext cx="11582400" cy="289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/>
              <a:t>In the Monterrey zoo, there is a very well-educated parrot that salutes everyone that passes by.</a:t>
            </a:r>
            <a:endParaRPr lang="en-US" sz="25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5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500" dirty="0">
                <a:solidFill>
                  <a:srgbClr val="000000"/>
                </a:solidFill>
              </a:rPr>
              <a:t>Build a program that reads the group size from the keyboard, and then print a salute for every persons in the group.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500" dirty="0">
                <a:solidFill>
                  <a:srgbClr val="000000"/>
                </a:solidFill>
              </a:rPr>
              <a:t>Consider that groups need to be between 0 and 10 in size.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63676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A21173-D37A-4922-B8E8-63FA0E066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9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1EE6-F075-451D-AB2A-7570BC05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Common problems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9055D-5FAB-48FB-8E9B-46B612972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51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1AE06C-9AE1-A83E-5EDA-C4FC19CD9BBF}"/>
              </a:ext>
            </a:extLst>
          </p:cNvPr>
          <p:cNvSpPr txBox="1"/>
          <p:nvPr/>
        </p:nvSpPr>
        <p:spPr>
          <a:xfrm>
            <a:off x="337456" y="458045"/>
            <a:ext cx="85017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1C7C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Common loop problems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FAE0C0-460B-987A-A86A-8E817D22B202}"/>
              </a:ext>
            </a:extLst>
          </p:cNvPr>
          <p:cNvSpPr txBox="1">
            <a:spLocks/>
          </p:cNvSpPr>
          <p:nvPr/>
        </p:nvSpPr>
        <p:spPr>
          <a:xfrm>
            <a:off x="152400" y="1752600"/>
            <a:ext cx="11582400" cy="289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500" b="1" dirty="0"/>
              <a:t>Off by one: </a:t>
            </a:r>
            <a:r>
              <a:rPr lang="en-US" sz="2500" dirty="0"/>
              <a:t>The program loops fewer times than expected, or more times than expected.</a:t>
            </a:r>
            <a:endParaRPr lang="en-US" sz="25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372C9-7DB9-CEB4-A71F-98A63A4B8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7"/>
          <a:stretch/>
        </p:blipFill>
        <p:spPr>
          <a:xfrm>
            <a:off x="16042" y="3200400"/>
            <a:ext cx="1219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4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1AE06C-9AE1-A83E-5EDA-C4FC19CD9BBF}"/>
              </a:ext>
            </a:extLst>
          </p:cNvPr>
          <p:cNvSpPr txBox="1"/>
          <p:nvPr/>
        </p:nvSpPr>
        <p:spPr>
          <a:xfrm>
            <a:off x="337456" y="458045"/>
            <a:ext cx="85017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1C7C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Common loop problems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FAE0C0-460B-987A-A86A-8E817D22B202}"/>
              </a:ext>
            </a:extLst>
          </p:cNvPr>
          <p:cNvSpPr txBox="1">
            <a:spLocks/>
          </p:cNvSpPr>
          <p:nvPr/>
        </p:nvSpPr>
        <p:spPr>
          <a:xfrm>
            <a:off x="152400" y="1752600"/>
            <a:ext cx="11582400" cy="289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2. Infinite loops: </a:t>
            </a:r>
            <a:r>
              <a:rPr lang="en-US" sz="2500" dirty="0"/>
              <a:t>Under certain conditions, the loop will never end</a:t>
            </a:r>
            <a:endParaRPr lang="en-US" sz="25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E3C3DE-886D-5380-2B90-C23EC436A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889"/>
          <a:stretch/>
        </p:blipFill>
        <p:spPr>
          <a:xfrm>
            <a:off x="-4011" y="2705100"/>
            <a:ext cx="12192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0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FA97337-7A8D-4886-A9D6-9B3275D6856C}"/>
              </a:ext>
            </a:extLst>
          </p:cNvPr>
          <p:cNvGrpSpPr/>
          <p:nvPr/>
        </p:nvGrpSpPr>
        <p:grpSpPr>
          <a:xfrm>
            <a:off x="152400" y="152400"/>
            <a:ext cx="6553200" cy="2585323"/>
            <a:chOff x="457200" y="551438"/>
            <a:chExt cx="6553200" cy="25853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3F9C60-DF11-4895-A68F-756C6A6DCFFE}"/>
                </a:ext>
              </a:extLst>
            </p:cNvPr>
            <p:cNvSpPr/>
            <p:nvPr/>
          </p:nvSpPr>
          <p:spPr>
            <a:xfrm>
              <a:off x="914400" y="551438"/>
              <a:ext cx="6096000" cy="2585323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Loop5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                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1CDA2B-37C5-4CF2-AE28-9FFBDA7C7343}"/>
                </a:ext>
              </a:extLst>
            </p:cNvPr>
            <p:cNvSpPr/>
            <p:nvPr/>
          </p:nvSpPr>
          <p:spPr>
            <a:xfrm>
              <a:off x="457200" y="551438"/>
              <a:ext cx="457200" cy="258532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7F177B-4067-48F8-BB24-200C8247FB0E}"/>
              </a:ext>
            </a:extLst>
          </p:cNvPr>
          <p:cNvGrpSpPr/>
          <p:nvPr/>
        </p:nvGrpSpPr>
        <p:grpSpPr>
          <a:xfrm>
            <a:off x="5486400" y="2856805"/>
            <a:ext cx="6553200" cy="3970318"/>
            <a:chOff x="457200" y="551438"/>
            <a:chExt cx="6553200" cy="397031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8F17C0-94DF-436E-A7F0-F7DE16D24C0C}"/>
                </a:ext>
              </a:extLst>
            </p:cNvPr>
            <p:cNvSpPr/>
            <p:nvPr/>
          </p:nvSpPr>
          <p:spPr>
            <a:xfrm>
              <a:off x="914400" y="551438"/>
              <a:ext cx="6096000" cy="3970318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Loop10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6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7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9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10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797183-77D1-4A3F-858E-06C93F432633}"/>
                </a:ext>
              </a:extLst>
            </p:cNvPr>
            <p:cNvSpPr/>
            <p:nvPr/>
          </p:nvSpPr>
          <p:spPr>
            <a:xfrm>
              <a:off x="457200" y="551438"/>
              <a:ext cx="457200" cy="397031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10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12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13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12A717-D7AD-4645-84DF-4B888CD70836}"/>
              </a:ext>
            </a:extLst>
          </p:cNvPr>
          <p:cNvSpPr txBox="1"/>
          <p:nvPr/>
        </p:nvSpPr>
        <p:spPr>
          <a:xfrm>
            <a:off x="6858000" y="457200"/>
            <a:ext cx="533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rgbClr val="EF3078"/>
                </a:solidFill>
              </a:rPr>
              <a:t>Design a program that prints the numbers from 1 to 5</a:t>
            </a:r>
            <a:endParaRPr lang="en-US" sz="2800" b="1" dirty="0">
              <a:solidFill>
                <a:srgbClr val="EF3078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C089C7-FE44-4C59-B842-56C63E5A1C84}"/>
              </a:ext>
            </a:extLst>
          </p:cNvPr>
          <p:cNvSpPr txBox="1"/>
          <p:nvPr/>
        </p:nvSpPr>
        <p:spPr>
          <a:xfrm>
            <a:off x="381000" y="3886200"/>
            <a:ext cx="4229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rgbClr val="EF3078"/>
                </a:solidFill>
              </a:rPr>
              <a:t>Design a program that prints the numbers from 1 to 10</a:t>
            </a:r>
            <a:endParaRPr lang="en-US" sz="2800" b="1" dirty="0">
              <a:solidFill>
                <a:srgbClr val="EF3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33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1AE06C-9AE1-A83E-5EDA-C4FC19CD9BBF}"/>
              </a:ext>
            </a:extLst>
          </p:cNvPr>
          <p:cNvSpPr txBox="1"/>
          <p:nvPr/>
        </p:nvSpPr>
        <p:spPr>
          <a:xfrm>
            <a:off x="337456" y="458045"/>
            <a:ext cx="85017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1C7C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Common loop problems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FAE0C0-460B-987A-A86A-8E817D22B202}"/>
              </a:ext>
            </a:extLst>
          </p:cNvPr>
          <p:cNvSpPr txBox="1">
            <a:spLocks/>
          </p:cNvSpPr>
          <p:nvPr/>
        </p:nvSpPr>
        <p:spPr>
          <a:xfrm>
            <a:off x="152400" y="1752600"/>
            <a:ext cx="11582400" cy="289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3. Wrong </a:t>
            </a:r>
            <a:r>
              <a:rPr lang="en-US" sz="2500" b="1" dirty="0" err="1"/>
              <a:t>boolean</a:t>
            </a:r>
            <a:r>
              <a:rPr lang="en-US" sz="2500" b="1" dirty="0"/>
              <a:t> expressions: </a:t>
            </a:r>
            <a:r>
              <a:rPr lang="en-US" sz="2500" dirty="0"/>
              <a:t>The loop is never entered or never exited</a:t>
            </a:r>
            <a:endParaRPr lang="en-US" sz="25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A7613D-073E-B71D-BE1E-33CC6F965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11" b="55556"/>
          <a:stretch/>
        </p:blipFill>
        <p:spPr>
          <a:xfrm>
            <a:off x="20053" y="2819400"/>
            <a:ext cx="12192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6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FA97337-7A8D-4886-A9D6-9B3275D6856C}"/>
              </a:ext>
            </a:extLst>
          </p:cNvPr>
          <p:cNvGrpSpPr/>
          <p:nvPr/>
        </p:nvGrpSpPr>
        <p:grpSpPr>
          <a:xfrm>
            <a:off x="152400" y="152400"/>
            <a:ext cx="4457700" cy="1828800"/>
            <a:chOff x="457200" y="551438"/>
            <a:chExt cx="6553200" cy="1754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3F9C60-DF11-4895-A68F-756C6A6DCFFE}"/>
                </a:ext>
              </a:extLst>
            </p:cNvPr>
            <p:cNvSpPr/>
            <p:nvPr/>
          </p:nvSpPr>
          <p:spPr>
            <a:xfrm>
              <a:off x="914400" y="551438"/>
              <a:ext cx="60960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sz="12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                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1CDA2B-37C5-4CF2-AE28-9FFBDA7C7343}"/>
                </a:ext>
              </a:extLst>
            </p:cNvPr>
            <p:cNvSpPr/>
            <p:nvPr/>
          </p:nvSpPr>
          <p:spPr>
            <a:xfrm>
              <a:off x="457200" y="551438"/>
              <a:ext cx="4572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7F177B-4067-48F8-BB24-200C8247FB0E}"/>
              </a:ext>
            </a:extLst>
          </p:cNvPr>
          <p:cNvGrpSpPr/>
          <p:nvPr/>
        </p:nvGrpSpPr>
        <p:grpSpPr>
          <a:xfrm>
            <a:off x="5638800" y="152400"/>
            <a:ext cx="4572000" cy="2858195"/>
            <a:chOff x="457200" y="551438"/>
            <a:chExt cx="6553200" cy="26776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8F17C0-94DF-436E-A7F0-F7DE16D24C0C}"/>
                </a:ext>
              </a:extLst>
            </p:cNvPr>
            <p:cNvSpPr/>
            <p:nvPr/>
          </p:nvSpPr>
          <p:spPr>
            <a:xfrm>
              <a:off x="914400" y="551438"/>
              <a:ext cx="6096000" cy="2677656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Loop10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sz="12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7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8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9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10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797183-77D1-4A3F-858E-06C93F432633}"/>
                </a:ext>
              </a:extLst>
            </p:cNvPr>
            <p:cNvSpPr/>
            <p:nvPr/>
          </p:nvSpPr>
          <p:spPr>
            <a:xfrm>
              <a:off x="457200" y="551438"/>
              <a:ext cx="457200" cy="267765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10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13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758138-3EC4-4623-B357-C3565A08BA73}"/>
              </a:ext>
            </a:extLst>
          </p:cNvPr>
          <p:cNvSpPr txBox="1"/>
          <p:nvPr/>
        </p:nvSpPr>
        <p:spPr>
          <a:xfrm>
            <a:off x="165100" y="39624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EF3078"/>
                </a:solidFill>
              </a:rPr>
              <a:t>Now one that prints the numbers from 1 to 100</a:t>
            </a:r>
            <a:endParaRPr lang="en-US" b="1" dirty="0">
              <a:solidFill>
                <a:srgbClr val="EF3078"/>
              </a:solidFill>
            </a:endParaRPr>
          </a:p>
        </p:txBody>
      </p:sp>
      <p:sp>
        <p:nvSpPr>
          <p:cNvPr id="3" name="!!code">
            <a:extLst>
              <a:ext uri="{FF2B5EF4-FFF2-40B4-BE49-F238E27FC236}">
                <a16:creationId xmlns:a16="http://schemas.microsoft.com/office/drawing/2014/main" id="{7D256660-4253-40A6-92A5-05646530DDEE}"/>
              </a:ext>
            </a:extLst>
          </p:cNvPr>
          <p:cNvSpPr/>
          <p:nvPr/>
        </p:nvSpPr>
        <p:spPr>
          <a:xfrm>
            <a:off x="4635500" y="3847406"/>
            <a:ext cx="6096000" cy="923329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Loop5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                                                    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FA97337-7A8D-4886-A9D6-9B3275D6856C}"/>
              </a:ext>
            </a:extLst>
          </p:cNvPr>
          <p:cNvGrpSpPr/>
          <p:nvPr/>
        </p:nvGrpSpPr>
        <p:grpSpPr>
          <a:xfrm>
            <a:off x="-5029200" y="-2438400"/>
            <a:ext cx="4457700" cy="1828800"/>
            <a:chOff x="457200" y="551438"/>
            <a:chExt cx="6553200" cy="1754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3F9C60-DF11-4895-A68F-756C6A6DCFFE}"/>
                </a:ext>
              </a:extLst>
            </p:cNvPr>
            <p:cNvSpPr/>
            <p:nvPr/>
          </p:nvSpPr>
          <p:spPr>
            <a:xfrm>
              <a:off x="914400" y="551438"/>
              <a:ext cx="60960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sz="12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                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1CDA2B-37C5-4CF2-AE28-9FFBDA7C7343}"/>
                </a:ext>
              </a:extLst>
            </p:cNvPr>
            <p:cNvSpPr/>
            <p:nvPr/>
          </p:nvSpPr>
          <p:spPr>
            <a:xfrm>
              <a:off x="457200" y="551438"/>
              <a:ext cx="4572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7F177B-4067-48F8-BB24-200C8247FB0E}"/>
              </a:ext>
            </a:extLst>
          </p:cNvPr>
          <p:cNvGrpSpPr/>
          <p:nvPr/>
        </p:nvGrpSpPr>
        <p:grpSpPr>
          <a:xfrm>
            <a:off x="10515600" y="-5144195"/>
            <a:ext cx="4572000" cy="2858195"/>
            <a:chOff x="457200" y="551438"/>
            <a:chExt cx="6553200" cy="26776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8F17C0-94DF-436E-A7F0-F7DE16D24C0C}"/>
                </a:ext>
              </a:extLst>
            </p:cNvPr>
            <p:cNvSpPr/>
            <p:nvPr/>
          </p:nvSpPr>
          <p:spPr>
            <a:xfrm>
              <a:off x="914400" y="551438"/>
              <a:ext cx="6096000" cy="2677656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Loop10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sz="12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7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8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9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10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797183-77D1-4A3F-858E-06C93F432633}"/>
                </a:ext>
              </a:extLst>
            </p:cNvPr>
            <p:cNvSpPr/>
            <p:nvPr/>
          </p:nvSpPr>
          <p:spPr>
            <a:xfrm>
              <a:off x="457200" y="551438"/>
              <a:ext cx="457200" cy="267765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10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13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758138-3EC4-4623-B357-C3565A08BA73}"/>
              </a:ext>
            </a:extLst>
          </p:cNvPr>
          <p:cNvSpPr txBox="1"/>
          <p:nvPr/>
        </p:nvSpPr>
        <p:spPr>
          <a:xfrm>
            <a:off x="228600" y="1676400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EF3078"/>
                </a:solidFill>
              </a:rPr>
              <a:t>Now one that prints the numbers from 1 to 100</a:t>
            </a:r>
            <a:endParaRPr lang="en-US" sz="2400" b="1" dirty="0">
              <a:solidFill>
                <a:srgbClr val="EF3078"/>
              </a:solidFill>
            </a:endParaRPr>
          </a:p>
        </p:txBody>
      </p:sp>
      <p:sp>
        <p:nvSpPr>
          <p:cNvPr id="3" name="!!code">
            <a:extLst>
              <a:ext uri="{FF2B5EF4-FFF2-40B4-BE49-F238E27FC236}">
                <a16:creationId xmlns:a16="http://schemas.microsoft.com/office/drawing/2014/main" id="{7D256660-4253-40A6-92A5-05646530DDEE}"/>
              </a:ext>
            </a:extLst>
          </p:cNvPr>
          <p:cNvSpPr/>
          <p:nvPr/>
        </p:nvSpPr>
        <p:spPr>
          <a:xfrm>
            <a:off x="4553688" y="25400"/>
            <a:ext cx="6096000" cy="867929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Loop100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    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5C0E6-3486-484F-8E67-3F2F027C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0"/>
            <a:ext cx="1762371" cy="1714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878170-4E87-47B4-9346-892B81C4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810000"/>
            <a:ext cx="176237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31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4A9E7F-28B8-42E3-B964-E333F0662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279900"/>
            <a:ext cx="1981200" cy="22098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CB4BBD-8D49-4F42-BDE2-0F5F81374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526902"/>
            <a:ext cx="4267200" cy="5143796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17FE0BD3-B3B2-4274-A4A8-09F9D6D4125F}"/>
              </a:ext>
            </a:extLst>
          </p:cNvPr>
          <p:cNvSpPr/>
          <p:nvPr/>
        </p:nvSpPr>
        <p:spPr>
          <a:xfrm>
            <a:off x="4648200" y="-292100"/>
            <a:ext cx="6248400" cy="6781800"/>
          </a:xfrm>
          <a:prstGeom prst="cloud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CD5989-0FFA-4802-A7BF-73F233984927}"/>
              </a:ext>
            </a:extLst>
          </p:cNvPr>
          <p:cNvSpPr/>
          <p:nvPr/>
        </p:nvSpPr>
        <p:spPr>
          <a:xfrm>
            <a:off x="2971800" y="3962400"/>
            <a:ext cx="609600" cy="69668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6D64D8-5B79-4FB7-B8C9-169033BFD8D9}"/>
              </a:ext>
            </a:extLst>
          </p:cNvPr>
          <p:cNvSpPr/>
          <p:nvPr/>
        </p:nvSpPr>
        <p:spPr>
          <a:xfrm>
            <a:off x="3581400" y="3200400"/>
            <a:ext cx="838200" cy="8381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729FEC-0CDC-4F58-87A9-88E974EF0AB6}"/>
              </a:ext>
            </a:extLst>
          </p:cNvPr>
          <p:cNvSpPr txBox="1"/>
          <p:nvPr/>
        </p:nvSpPr>
        <p:spPr>
          <a:xfrm>
            <a:off x="101600" y="368300"/>
            <a:ext cx="464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EF3078"/>
                </a:solidFill>
              </a:rPr>
              <a:t>Computers are great at repeating instructions!</a:t>
            </a:r>
            <a:endParaRPr lang="en-US" sz="3200" b="1" dirty="0">
              <a:solidFill>
                <a:srgbClr val="EF3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390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E914-9BA7-4E9D-AD9D-76A2CE21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Loops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2AEFA-A015-43A6-8097-A4F9216D2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block of instructions that will repeat based on a </a:t>
            </a:r>
            <a:r>
              <a:rPr lang="en-US" dirty="0" err="1"/>
              <a:t>boolean</a:t>
            </a:r>
            <a:r>
              <a:rPr lang="en-US" dirty="0"/>
              <a:t> expression.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EF3078"/>
                </a:solidFill>
              </a:rPr>
              <a:t>Loop body</a:t>
            </a:r>
            <a:r>
              <a:rPr lang="en-US" dirty="0"/>
              <a:t>: Code to be repeated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EF3078"/>
                </a:solidFill>
              </a:rPr>
              <a:t>Control variable</a:t>
            </a:r>
            <a:r>
              <a:rPr lang="en-US" dirty="0"/>
              <a:t>: Variable that will control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EF3078"/>
                </a:solidFill>
              </a:rPr>
              <a:t>Exit condition</a:t>
            </a:r>
            <a:r>
              <a:rPr lang="en-US" dirty="0"/>
              <a:t>: When will the block of code stop repeating?</a:t>
            </a:r>
          </a:p>
        </p:txBody>
      </p:sp>
    </p:spTree>
    <p:extLst>
      <p:ext uri="{BB962C8B-B14F-4D97-AF65-F5344CB8AC3E}">
        <p14:creationId xmlns:p14="http://schemas.microsoft.com/office/powerpoint/2010/main" val="268893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595A-086E-444B-8745-B78C7AE6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While loops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84C22-3A65-4209-961F-FE3E34723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6E9396-BD73-4DC0-A340-A4F356B3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6800"/>
            <a:ext cx="6731000" cy="26507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CD8796-9D38-441E-B543-7C0FE2CB7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24"/>
          <a:stretch/>
        </p:blipFill>
        <p:spPr>
          <a:xfrm>
            <a:off x="5562600" y="4114800"/>
            <a:ext cx="5706271" cy="161005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D3183C-3DF2-4BD2-81A2-C4EA130EF29E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EF3078"/>
                </a:solidFill>
              </a:rPr>
              <a:t>Sintaxis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B6E10A-71A8-7D93-F9A7-4254AAD4678B}"/>
              </a:ext>
            </a:extLst>
          </p:cNvPr>
          <p:cNvSpPr txBox="1">
            <a:spLocks/>
          </p:cNvSpPr>
          <p:nvPr/>
        </p:nvSpPr>
        <p:spPr>
          <a:xfrm>
            <a:off x="4590288" y="3551937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EF3078"/>
                </a:solidFill>
              </a:rPr>
              <a:t>Examples of boolean conditions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B41101-1980-361E-A081-9A210B5332A8}"/>
              </a:ext>
            </a:extLst>
          </p:cNvPr>
          <p:cNvSpPr/>
          <p:nvPr/>
        </p:nvSpPr>
        <p:spPr>
          <a:xfrm>
            <a:off x="1685544" y="4379035"/>
            <a:ext cx="2667000" cy="843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Conditions are </a:t>
            </a:r>
            <a:r>
              <a:rPr lang="en-US" dirty="0" err="1"/>
              <a:t>boolean</a:t>
            </a:r>
            <a:r>
              <a:rPr lang="en-US" dirty="0"/>
              <a:t> expressions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CE89F5-C7F3-45A2-EE39-B502CF276BA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352544" y="4800599"/>
            <a:ext cx="13624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5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1484</Words>
  <Application>Microsoft Macintosh PowerPoint</Application>
  <PresentationFormat>Widescreen</PresentationFormat>
  <Paragraphs>259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Menlo</vt:lpstr>
      <vt:lpstr>72</vt:lpstr>
      <vt:lpstr>Arial</vt:lpstr>
      <vt:lpstr>Consolas</vt:lpstr>
      <vt:lpstr>Rubik</vt:lpstr>
      <vt:lpstr>Calibri</vt:lpstr>
      <vt:lpstr>Rokkitt</vt:lpstr>
      <vt:lpstr>Office Theme</vt:lpstr>
      <vt:lpstr>Topic 8</vt:lpstr>
      <vt:lpstr>Loops</vt:lpstr>
      <vt:lpstr>PowerPoint Presentation</vt:lpstr>
      <vt:lpstr>PowerPoint Presentation</vt:lpstr>
      <vt:lpstr>PowerPoint Presentation</vt:lpstr>
      <vt:lpstr>PowerPoint Presentation</vt:lpstr>
      <vt:lpstr>Loops</vt:lpstr>
      <vt:lpstr>While loops</vt:lpstr>
      <vt:lpstr>PowerPoint Presentation</vt:lpstr>
      <vt:lpstr>PowerPoint Presentation</vt:lpstr>
      <vt:lpstr>PowerPoint Presentation</vt:lpstr>
      <vt:lpstr>Do-while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loop</vt:lpstr>
      <vt:lpstr>PowerPoint Presentation</vt:lpstr>
      <vt:lpstr>PowerPoint Presentation</vt:lpstr>
      <vt:lpstr>Example</vt:lpstr>
      <vt:lpstr>PowerPoint Presentation</vt:lpstr>
      <vt:lpstr>PowerPoint Presentation</vt:lpstr>
      <vt:lpstr>Common problems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6</dc:title>
  <dc:creator>Omar Acosta</dc:creator>
  <cp:lastModifiedBy>Omar Eduardo Acosta Ramos</cp:lastModifiedBy>
  <cp:revision>110</cp:revision>
  <dcterms:created xsi:type="dcterms:W3CDTF">2020-10-13T14:52:33Z</dcterms:created>
  <dcterms:modified xsi:type="dcterms:W3CDTF">2023-11-14T03:57:28Z</dcterms:modified>
</cp:coreProperties>
</file>